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2" r:id="rId3"/>
    <p:sldId id="309" r:id="rId4"/>
    <p:sldId id="315" r:id="rId5"/>
    <p:sldId id="281" r:id="rId6"/>
    <p:sldId id="261" r:id="rId7"/>
    <p:sldId id="290" r:id="rId8"/>
    <p:sldId id="294" r:id="rId9"/>
    <p:sldId id="295" r:id="rId10"/>
    <p:sldId id="296" r:id="rId11"/>
    <p:sldId id="301" r:id="rId12"/>
    <p:sldId id="299" r:id="rId13"/>
    <p:sldId id="300" r:id="rId14"/>
    <p:sldId id="317" r:id="rId15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0" roundtripDataSignature="AMtx7mjo2JpmzejRwAypx1pHziEv9dyu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291" autoAdjust="0"/>
  </p:normalViewPr>
  <p:slideViewPr>
    <p:cSldViewPr snapToGrid="0">
      <p:cViewPr varScale="1">
        <p:scale>
          <a:sx n="49" d="100"/>
          <a:sy n="49" d="100"/>
        </p:scale>
        <p:origin x="96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60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6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703A44-024E-4038-B563-1D3FE3726B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2F6A02-A90C-42ED-A35F-71F81A9E7D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2C34-5697-4509-BC2F-A71BA6B6797F}" type="datetimeFigureOut">
              <a:rPr lang="en-IN" smtClean="0"/>
              <a:t>04-10-2021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C03002-970A-4289-BA31-22E0008A4B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60AB1-2DC2-4307-9CD1-129E8F7410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74E1A-BA6F-4624-B374-A0F4298E3F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0461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9248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0260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3708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4013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8284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4608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6518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481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6578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1393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2315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572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NUMBER SYSTEM /Computer Systems and Organization/BALAJI.K/CSE/SNSCE</a:t>
            </a:r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/>
              <a:t>‹#›</a:t>
            </a:fld>
            <a:r>
              <a:rPr lang="en-US" dirty="0"/>
              <a:t>/44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NUMBER SYSTEM /Computer Systems and Organization/BALAJI.K/CSE/SNSCE</a:t>
            </a:r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/>
              <a:t>/X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3352800" y="4953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1143000" y="1600200"/>
            <a:ext cx="16611600" cy="70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NUMBER SYSTEM /Computer Systems and Organization/BALAJI.K/CSE/SNSCE</a:t>
            </a:r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/>
              <a:t>‹#›</a:t>
            </a:fld>
            <a:r>
              <a:rPr lang="en-US" dirty="0"/>
              <a:t> / 14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NUMBER SYSTEM /Computer Systems and Organization/BALAJI.K/CSE/SNSCE</a:t>
            </a:r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/>
              <a:t>/X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3352800" y="4953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NUMBER SYSTEM /Computer Systems and Organization/BALAJI.K/CSE/SNSCE</a:t>
            </a:r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/>
              <a:t>/X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3352800" y="4953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NUMBER SYSTEM /Computer Systems and Organization/BALAJI.K/CSE/SNSCE</a:t>
            </a:r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/>
              <a:t>/X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>
            <a:spLocks noGrp="1"/>
          </p:cNvSpPr>
          <p:nvPr>
            <p:ph type="title"/>
          </p:nvPr>
        </p:nvSpPr>
        <p:spPr>
          <a:xfrm>
            <a:off x="3352800" y="4953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NUMBER SYSTEM /Computer Systems and Organization/BALAJI.K/CSE/SNSCE</a:t>
            </a:r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/>
              <a:t>/X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NUMBER SYSTEM /Computer Systems and Organization/BALAJI.K/CSE/SNSCE</a:t>
            </a:r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/>
              <a:t>/X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NUMBER SYSTEM /Computer Systems and Organization/BALAJI.K/CSE/SNSCE</a:t>
            </a:r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/>
              <a:t>/X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>
            <a:off x="3352800" y="4953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5924550" y="-3181350"/>
            <a:ext cx="7048500" cy="16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NUMBER SYSTEM /Computer Systems and Organization/BALAJI.K/CSE/SNSCE</a:t>
            </a:r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/>
              <a:t>/X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3352800" y="4953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1143000" y="1600200"/>
            <a:ext cx="16611600" cy="70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IN"/>
              <a:t>NUMBER SYSTEM /Computer Systems and Organization/BALAJI.K/CSE/SNSCE</a:t>
            </a:r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/>
              <a:t>‹#›</a:t>
            </a:fld>
            <a:r>
              <a:rPr lang="en-US" dirty="0"/>
              <a:t> / 44</a:t>
            </a:r>
            <a:endParaRPr dirty="0"/>
          </a:p>
        </p:txBody>
      </p:sp>
      <p:pic>
        <p:nvPicPr>
          <p:cNvPr id="15" name="Google Shape;15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740204" y="1430482"/>
            <a:ext cx="14478001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SNS </a:t>
            </a:r>
            <a:r>
              <a:rPr lang="en-US" sz="4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ACADEMY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b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2457449" y="3618144"/>
            <a:ext cx="11887200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r>
              <a:rPr lang="en-US" sz="3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COURSE NAME : </a:t>
            </a:r>
            <a:r>
              <a:rPr lang="en-US" sz="3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Computer Systems and </a:t>
            </a:r>
            <a:r>
              <a:rPr lang="en-US" sz="3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Organisation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GRADE 11 TH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r>
              <a:rPr lang="en-US" sz="36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 1 : 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Number System</a:t>
            </a:r>
            <a:endParaRPr sz="36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2438400" y="571500"/>
            <a:ext cx="1295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>
              <a:buClr>
                <a:schemeClr val="dk1"/>
              </a:buClr>
              <a:buSzPts val="4500"/>
            </a:pPr>
            <a:r>
              <a:rPr lang="en-US" sz="45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Binary To Octal</a:t>
            </a:r>
            <a:endParaRPr sz="45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4" name="Google Shape;164;p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166" name="Google Shape;166;p6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NUMBER SYSTEM /Computer Systems and Organization/BALAJI.K/CSE/SNSCE</a:t>
            </a:r>
            <a:endParaRPr/>
          </a:p>
        </p:txBody>
      </p:sp>
      <p:sp>
        <p:nvSpPr>
          <p:cNvPr id="3" name="AutoShape 2" descr="JavaScript Math: Convert a binary number to a decimal number ...">
            <a:extLst>
              <a:ext uri="{FF2B5EF4-FFF2-40B4-BE49-F238E27FC236}">
                <a16:creationId xmlns:a16="http://schemas.microsoft.com/office/drawing/2014/main" id="{D3DBC3A4-B5F7-4F81-97B2-CF91FFC5E2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4" descr="JavaScript Math: Convert a binary number to a decimal number ...">
            <a:extLst>
              <a:ext uri="{FF2B5EF4-FFF2-40B4-BE49-F238E27FC236}">
                <a16:creationId xmlns:a16="http://schemas.microsoft.com/office/drawing/2014/main" id="{FC701B99-03A8-4E10-8B9C-58CCB5883E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3999" y="5143499"/>
            <a:ext cx="4464619" cy="446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D0E754-A60D-4B64-A230-663AB9252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3009900"/>
            <a:ext cx="10991850" cy="2286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99BB3-9D4D-4166-9D8A-102D37B040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/>
              <a:t>/44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747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2438400" y="571500"/>
            <a:ext cx="1295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>
              <a:buClr>
                <a:schemeClr val="dk1"/>
              </a:buClr>
              <a:buSzPts val="4500"/>
            </a:pPr>
            <a:r>
              <a:rPr lang="en-US" sz="45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Binary To </a:t>
            </a:r>
            <a:r>
              <a:rPr lang="en-US" sz="45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Hexa</a:t>
            </a:r>
            <a:r>
              <a:rPr lang="en-US" sz="45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decimal</a:t>
            </a:r>
            <a:endParaRPr sz="45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4" name="Google Shape;164;p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166" name="Google Shape;166;p6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NUMBER SYSTEM /Computer Systems and Organization/BALAJI.K/CSE/SNSCE</a:t>
            </a:r>
            <a:endParaRPr/>
          </a:p>
        </p:txBody>
      </p:sp>
      <p:sp>
        <p:nvSpPr>
          <p:cNvPr id="3" name="AutoShape 2" descr="JavaScript Math: Convert a binary number to a decimal number ...">
            <a:extLst>
              <a:ext uri="{FF2B5EF4-FFF2-40B4-BE49-F238E27FC236}">
                <a16:creationId xmlns:a16="http://schemas.microsoft.com/office/drawing/2014/main" id="{D3DBC3A4-B5F7-4F81-97B2-CF91FFC5E2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4" descr="JavaScript Math: Convert a binary number to a decimal number ...">
            <a:extLst>
              <a:ext uri="{FF2B5EF4-FFF2-40B4-BE49-F238E27FC236}">
                <a16:creationId xmlns:a16="http://schemas.microsoft.com/office/drawing/2014/main" id="{FC701B99-03A8-4E10-8B9C-58CCB5883E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3999" y="5143499"/>
            <a:ext cx="4464619" cy="446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4578" name="Picture 2" descr="How to Convert Hexadecimal to Binary or Decimal: 6 Steps">
            <a:extLst>
              <a:ext uri="{FF2B5EF4-FFF2-40B4-BE49-F238E27FC236}">
                <a16:creationId xmlns:a16="http://schemas.microsoft.com/office/drawing/2014/main" id="{D3ECD71A-C44B-4D95-B76A-ACDA90B43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012" y="2324100"/>
            <a:ext cx="9825192" cy="528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426AE-3282-41E6-96E0-6FAB8C63FD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/>
              <a:t>/44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0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154" name="Google Shape;154;p5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NUMBER SYSTEM /Computer Systems and Organization/BALAJI.K/CSE/SNSCE</a:t>
            </a:r>
            <a:endParaRPr/>
          </a:p>
        </p:txBody>
      </p:sp>
      <p:sp>
        <p:nvSpPr>
          <p:cNvPr id="10" name="Google Shape;149;p5">
            <a:extLst>
              <a:ext uri="{FF2B5EF4-FFF2-40B4-BE49-F238E27FC236}">
                <a16:creationId xmlns:a16="http://schemas.microsoft.com/office/drawing/2014/main" id="{487359E3-0C06-4418-AB1A-B65CE3ACFC77}"/>
              </a:ext>
            </a:extLst>
          </p:cNvPr>
          <p:cNvSpPr txBox="1"/>
          <p:nvPr/>
        </p:nvSpPr>
        <p:spPr>
          <a:xfrm>
            <a:off x="2286000" y="2268682"/>
            <a:ext cx="1295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4500"/>
            </a:pPr>
            <a:r>
              <a:rPr lang="en-US" sz="45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is the answer for 0100110111010000 ?</a:t>
            </a:r>
            <a:endParaRPr sz="45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Google Shape;161;p6">
            <a:extLst>
              <a:ext uri="{FF2B5EF4-FFF2-40B4-BE49-F238E27FC236}">
                <a16:creationId xmlns:a16="http://schemas.microsoft.com/office/drawing/2014/main" id="{A4D05689-E0A6-4347-B0AE-52AFD802F877}"/>
              </a:ext>
            </a:extLst>
          </p:cNvPr>
          <p:cNvSpPr txBox="1"/>
          <p:nvPr/>
        </p:nvSpPr>
        <p:spPr>
          <a:xfrm>
            <a:off x="2438400" y="571500"/>
            <a:ext cx="1295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>
              <a:buClr>
                <a:schemeClr val="dk1"/>
              </a:buClr>
              <a:buSzPts val="4500"/>
            </a:pPr>
            <a:r>
              <a:rPr lang="en-US" sz="45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Binary To Hexadecimal </a:t>
            </a:r>
            <a:endParaRPr sz="45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3C7F21-872F-4C1A-B59B-265350BD87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r>
              <a:rPr lang="en-US"/>
              <a:t>/44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22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2438400" y="571500"/>
            <a:ext cx="1295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>
              <a:buClr>
                <a:schemeClr val="dk1"/>
              </a:buClr>
              <a:buSzPts val="4500"/>
            </a:pPr>
            <a:r>
              <a:rPr lang="en-US" sz="45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Binary To Hexadecimal</a:t>
            </a:r>
            <a:endParaRPr sz="45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4" name="Google Shape;164;p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166" name="Google Shape;166;p6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NUMBER SYSTEM /Computer Systems and Organization/BALAJI.K/CSE/SNSCE</a:t>
            </a:r>
            <a:endParaRPr/>
          </a:p>
        </p:txBody>
      </p:sp>
      <p:sp>
        <p:nvSpPr>
          <p:cNvPr id="3" name="AutoShape 2" descr="JavaScript Math: Convert a binary number to a decimal number ...">
            <a:extLst>
              <a:ext uri="{FF2B5EF4-FFF2-40B4-BE49-F238E27FC236}">
                <a16:creationId xmlns:a16="http://schemas.microsoft.com/office/drawing/2014/main" id="{D3DBC3A4-B5F7-4F81-97B2-CF91FFC5E2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4" descr="JavaScript Math: Convert a binary number to a decimal number ...">
            <a:extLst>
              <a:ext uri="{FF2B5EF4-FFF2-40B4-BE49-F238E27FC236}">
                <a16:creationId xmlns:a16="http://schemas.microsoft.com/office/drawing/2014/main" id="{FC701B99-03A8-4E10-8B9C-58CCB5883E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3999" y="5143499"/>
            <a:ext cx="4464619" cy="446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5602" name="Picture 2" descr="Binary to hexadecimal conversion">
            <a:extLst>
              <a:ext uri="{FF2B5EF4-FFF2-40B4-BE49-F238E27FC236}">
                <a16:creationId xmlns:a16="http://schemas.microsoft.com/office/drawing/2014/main" id="{1A57406C-4F4F-4392-9D91-7319E14ED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35" y="1575478"/>
            <a:ext cx="9018329" cy="675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2EBB3-89C9-4EC1-906C-B31F071CEE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r>
              <a:rPr lang="en-US"/>
              <a:t>/44</a:t>
            </a:r>
            <a:endParaRPr lang="en-US" dirty="0"/>
          </a:p>
        </p:txBody>
      </p:sp>
      <p:sp>
        <p:nvSpPr>
          <p:cNvPr id="12" name="Google Shape;149;p5">
            <a:extLst>
              <a:ext uri="{FF2B5EF4-FFF2-40B4-BE49-F238E27FC236}">
                <a16:creationId xmlns:a16="http://schemas.microsoft.com/office/drawing/2014/main" id="{2338B53B-F5B8-4365-8357-26B6DC1FF6D9}"/>
              </a:ext>
            </a:extLst>
          </p:cNvPr>
          <p:cNvSpPr txBox="1"/>
          <p:nvPr/>
        </p:nvSpPr>
        <p:spPr>
          <a:xfrm>
            <a:off x="1676400" y="7324303"/>
            <a:ext cx="1295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>
              <a:buClr>
                <a:schemeClr val="dk1"/>
              </a:buClr>
              <a:buSzPts val="4500"/>
            </a:pPr>
            <a:r>
              <a:rPr lang="en-US" sz="45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Answer  4DD0</a:t>
            </a:r>
            <a:r>
              <a:rPr lang="en-US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16</a:t>
            </a:r>
            <a:endParaRPr sz="45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35725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166" name="Google Shape;166;p6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NUMBER SYSTEM /Computer Systems and Organization/BALAJI.K/CSE/SNSCE</a:t>
            </a:r>
            <a:endParaRPr/>
          </a:p>
        </p:txBody>
      </p:sp>
      <p:sp>
        <p:nvSpPr>
          <p:cNvPr id="3" name="AutoShape 2" descr="JavaScript Math: Convert a binary number to a decimal number ...">
            <a:extLst>
              <a:ext uri="{FF2B5EF4-FFF2-40B4-BE49-F238E27FC236}">
                <a16:creationId xmlns:a16="http://schemas.microsoft.com/office/drawing/2014/main" id="{D3DBC3A4-B5F7-4F81-97B2-CF91FFC5E2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4" descr="JavaScript Math: Convert a binary number to a decimal number ...">
            <a:extLst>
              <a:ext uri="{FF2B5EF4-FFF2-40B4-BE49-F238E27FC236}">
                <a16:creationId xmlns:a16="http://schemas.microsoft.com/office/drawing/2014/main" id="{FC701B99-03A8-4E10-8B9C-58CCB5883E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3999" y="5143499"/>
            <a:ext cx="4464619" cy="446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2EBB3-89C9-4EC1-906C-B31F071CEE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r>
              <a:rPr lang="en-US"/>
              <a:t>/44</a:t>
            </a:r>
            <a:endParaRPr lang="en-US" dirty="0"/>
          </a:p>
        </p:txBody>
      </p:sp>
      <p:pic>
        <p:nvPicPr>
          <p:cNvPr id="1026" name="Picture 2" descr="ASCII VS Unicode | ascii vs unicode | ignou bca mca, mcs-012 - YouTube">
            <a:extLst>
              <a:ext uri="{FF2B5EF4-FFF2-40B4-BE49-F238E27FC236}">
                <a16:creationId xmlns:a16="http://schemas.microsoft.com/office/drawing/2014/main" id="{1B3A8BD2-47D1-4F17-AFE5-E2769FF35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145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29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3429000" y="647700"/>
            <a:ext cx="118872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45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NUMBER SYSTEM</a:t>
            </a:r>
          </a:p>
        </p:txBody>
      </p:sp>
      <p:sp>
        <p:nvSpPr>
          <p:cNvPr id="104" name="Google Shape;104;p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106" name="Google Shape;106;p2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NUMBER SYSTEM /Computer Systems and Organization/BALAJI.K/CSE/SNSCE</a:t>
            </a: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95B85C-CC61-4831-9638-42683A42F5D6}"/>
              </a:ext>
            </a:extLst>
          </p:cNvPr>
          <p:cNvSpPr/>
          <p:nvPr/>
        </p:nvSpPr>
        <p:spPr>
          <a:xfrm>
            <a:off x="2743198" y="2324100"/>
            <a:ext cx="12891679" cy="4704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3400" dirty="0">
                <a:solidFill>
                  <a:schemeClr val="dk1"/>
                </a:solidFill>
                <a:latin typeface="Cambria"/>
                <a:ea typeface="Cambria"/>
              </a:rPr>
              <a:t>Types of number system:</a:t>
            </a:r>
          </a:p>
          <a:p>
            <a:pPr>
              <a:lnSpc>
                <a:spcPct val="150000"/>
              </a:lnSpc>
            </a:pPr>
            <a:r>
              <a:rPr lang="en-IN" sz="3400" dirty="0">
                <a:solidFill>
                  <a:schemeClr val="dk1"/>
                </a:solidFill>
                <a:latin typeface="Cambria"/>
                <a:ea typeface="Cambria"/>
              </a:rPr>
              <a:t>There are various types of number system which as follows: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400" dirty="0">
                <a:solidFill>
                  <a:schemeClr val="dk1"/>
                </a:solidFill>
                <a:latin typeface="Cambria"/>
                <a:ea typeface="Cambria"/>
              </a:rPr>
              <a:t>Binary Number System (base 2)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400" dirty="0">
                <a:solidFill>
                  <a:schemeClr val="dk1"/>
                </a:solidFill>
                <a:latin typeface="Cambria"/>
                <a:ea typeface="Cambria"/>
              </a:rPr>
              <a:t>Octal Number System (base 8)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400" dirty="0">
                <a:solidFill>
                  <a:schemeClr val="dk1"/>
                </a:solidFill>
                <a:latin typeface="Cambria"/>
                <a:ea typeface="Cambria"/>
              </a:rPr>
              <a:t>Decimal Number System (base 10)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400" dirty="0">
                <a:solidFill>
                  <a:schemeClr val="dk1"/>
                </a:solidFill>
                <a:latin typeface="Cambria"/>
                <a:ea typeface="Cambria"/>
              </a:rPr>
              <a:t>Hexadecimal Number System  (base 16)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26B0DC-73B9-4558-8100-B7960647D5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/>
              <a:t>/44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37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2438400" y="495300"/>
            <a:ext cx="1295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>
              <a:buClr>
                <a:schemeClr val="dk1"/>
              </a:buClr>
              <a:buSzPts val="4500"/>
            </a:pPr>
            <a:r>
              <a:rPr lang="en-US" sz="45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Decimal Into Binary</a:t>
            </a:r>
            <a:endParaRPr sz="45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2" name="Google Shape;152;p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154" name="Google Shape;154;p5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NUMBER SYSTEM /Computer Systems and Organization/BALAJI.K/CSE/SNSCE</a:t>
            </a: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0B861E-07BA-4441-8206-48C7484C9C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/>
              <a:t>/44</a:t>
            </a:r>
            <a:endParaRPr lang="en-US" dirty="0"/>
          </a:p>
        </p:txBody>
      </p:sp>
      <p:pic>
        <p:nvPicPr>
          <p:cNvPr id="1026" name="Picture 2" descr="Conversion of Numbers |Binary Numbers to their Decimal Equivalents|Examples">
            <a:extLst>
              <a:ext uri="{FF2B5EF4-FFF2-40B4-BE49-F238E27FC236}">
                <a16:creationId xmlns:a16="http://schemas.microsoft.com/office/drawing/2014/main" id="{049FDF10-F00A-496E-96BE-A66187090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64" y="1605029"/>
            <a:ext cx="6041877" cy="669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2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2438400" y="495300"/>
            <a:ext cx="1295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>
              <a:buClr>
                <a:schemeClr val="dk1"/>
              </a:buClr>
              <a:buSzPts val="4500"/>
            </a:pPr>
            <a:r>
              <a:rPr lang="en-US" sz="45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Decimal Into Octal</a:t>
            </a:r>
            <a:endParaRPr sz="45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2" name="Google Shape;152;p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154" name="Google Shape;154;p5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NUMBER SYSTEM /Computer Systems and Organization/BALAJI.K/CSE/SNSCE</a:t>
            </a: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02DE2F-5A6A-4AAB-81FC-879537090F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r>
              <a:rPr lang="en-US"/>
              <a:t>/44</a:t>
            </a:r>
            <a:endParaRPr lang="en-US" dirty="0"/>
          </a:p>
        </p:txBody>
      </p:sp>
      <p:sp>
        <p:nvSpPr>
          <p:cNvPr id="2" name="AutoShape 2" descr="Binary and Decimal and Octal and Hexadecimal Conversions">
            <a:extLst>
              <a:ext uri="{FF2B5EF4-FFF2-40B4-BE49-F238E27FC236}">
                <a16:creationId xmlns:a16="http://schemas.microsoft.com/office/drawing/2014/main" id="{CC4C15EE-7B85-490F-9463-12D944DAC7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4" descr="Binary and Decimal and Octal and Hexadecimal Conversions">
            <a:extLst>
              <a:ext uri="{FF2B5EF4-FFF2-40B4-BE49-F238E27FC236}">
                <a16:creationId xmlns:a16="http://schemas.microsoft.com/office/drawing/2014/main" id="{C693B6DD-B33F-4FD3-B0D9-ACF2930494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Binary and Decimal and Octal and Hexadecimal Conversions">
            <a:extLst>
              <a:ext uri="{FF2B5EF4-FFF2-40B4-BE49-F238E27FC236}">
                <a16:creationId xmlns:a16="http://schemas.microsoft.com/office/drawing/2014/main" id="{2533E1A6-B265-4DCE-BE8A-EAA9A67430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96399" y="2581883"/>
            <a:ext cx="3018817" cy="30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6BB04D-C887-44C0-A6F2-B5AC33A63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911" y="2046051"/>
            <a:ext cx="8151778" cy="50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9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2438400" y="495300"/>
            <a:ext cx="1295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>
              <a:buClr>
                <a:schemeClr val="dk1"/>
              </a:buClr>
              <a:buSzPts val="4500"/>
            </a:pPr>
            <a:r>
              <a:rPr lang="en-US" sz="45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Decimal Into </a:t>
            </a:r>
            <a:r>
              <a:rPr lang="en-US" sz="45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Hexa</a:t>
            </a:r>
            <a:r>
              <a:rPr lang="en-US" sz="45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decimal</a:t>
            </a:r>
            <a:endParaRPr sz="45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2" name="Google Shape;152;p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154" name="Google Shape;154;p5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NUMBER SYSTEM /Computer Systems and Organization/BALAJI.K/CSE/SNSCE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BB8F6B-CD37-4A23-8F73-85681B474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791" y="2000336"/>
            <a:ext cx="5497222" cy="46858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A5FE1-90BB-4755-9057-DBB99C59E9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/>
              <a:t>/44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40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2438400" y="571500"/>
            <a:ext cx="1295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>
              <a:buClr>
                <a:schemeClr val="dk1"/>
              </a:buClr>
              <a:buSzPts val="4500"/>
            </a:pPr>
            <a:r>
              <a:rPr lang="en-US" sz="45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Binary To Decimal</a:t>
            </a:r>
            <a:endParaRPr sz="45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4" name="Google Shape;164;p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166" name="Google Shape;166;p6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NUMBER SYSTEM /Computer Systems and Organization/BALAJI.K/CSE/SNSCE</a:t>
            </a:r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015E0EE0-63A8-49C6-BC10-5416FEA03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011" y="2324100"/>
            <a:ext cx="8094617" cy="520010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A3D901-EBE5-483C-B9FC-903F6A9D8B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/>
              <a:t>/44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154" name="Google Shape;154;p5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NUMBER SYSTEM /Computer Systems and Organization/BALAJI.K/CSE/SNSCE</a:t>
            </a:r>
            <a:endParaRPr/>
          </a:p>
        </p:txBody>
      </p:sp>
      <p:sp>
        <p:nvSpPr>
          <p:cNvPr id="10" name="Google Shape;149;p5">
            <a:extLst>
              <a:ext uri="{FF2B5EF4-FFF2-40B4-BE49-F238E27FC236}">
                <a16:creationId xmlns:a16="http://schemas.microsoft.com/office/drawing/2014/main" id="{487359E3-0C06-4418-AB1A-B65CE3ACFC77}"/>
              </a:ext>
            </a:extLst>
          </p:cNvPr>
          <p:cNvSpPr txBox="1"/>
          <p:nvPr/>
        </p:nvSpPr>
        <p:spPr>
          <a:xfrm>
            <a:off x="2286000" y="2268682"/>
            <a:ext cx="1295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4500"/>
            </a:pPr>
            <a:r>
              <a:rPr lang="en-US" sz="45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is the answer for 00111?</a:t>
            </a:r>
            <a:endParaRPr sz="45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Google Shape;161;p6">
            <a:extLst>
              <a:ext uri="{FF2B5EF4-FFF2-40B4-BE49-F238E27FC236}">
                <a16:creationId xmlns:a16="http://schemas.microsoft.com/office/drawing/2014/main" id="{A4D05689-E0A6-4347-B0AE-52AFD802F877}"/>
              </a:ext>
            </a:extLst>
          </p:cNvPr>
          <p:cNvSpPr txBox="1"/>
          <p:nvPr/>
        </p:nvSpPr>
        <p:spPr>
          <a:xfrm>
            <a:off x="2438400" y="571500"/>
            <a:ext cx="1295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>
              <a:buClr>
                <a:schemeClr val="dk1"/>
              </a:buClr>
              <a:buSzPts val="4500"/>
            </a:pPr>
            <a:r>
              <a:rPr lang="en-US" sz="45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Binary To Decimal</a:t>
            </a:r>
            <a:endParaRPr sz="45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C26BEF-C1FA-4494-9E0B-06AB6722C2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r>
              <a:rPr lang="en-US"/>
              <a:t>/44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54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2438400" y="571500"/>
            <a:ext cx="1295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>
              <a:buClr>
                <a:schemeClr val="dk1"/>
              </a:buClr>
              <a:buSzPts val="4500"/>
            </a:pPr>
            <a:r>
              <a:rPr lang="en-US" sz="45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Binary To Octal</a:t>
            </a:r>
            <a:endParaRPr sz="45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4" name="Google Shape;164;p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166" name="Google Shape;166;p6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NUMBER SYSTEM /Computer Systems and Organization/BALAJI.K/CSE/SNSCE</a:t>
            </a:r>
            <a:endParaRPr/>
          </a:p>
        </p:txBody>
      </p:sp>
      <p:sp>
        <p:nvSpPr>
          <p:cNvPr id="3" name="AutoShape 2" descr="JavaScript Math: Convert a binary number to a decimal number ...">
            <a:extLst>
              <a:ext uri="{FF2B5EF4-FFF2-40B4-BE49-F238E27FC236}">
                <a16:creationId xmlns:a16="http://schemas.microsoft.com/office/drawing/2014/main" id="{D3DBC3A4-B5F7-4F81-97B2-CF91FFC5E2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4" descr="JavaScript Math: Convert a binary number to a decimal number ...">
            <a:extLst>
              <a:ext uri="{FF2B5EF4-FFF2-40B4-BE49-F238E27FC236}">
                <a16:creationId xmlns:a16="http://schemas.microsoft.com/office/drawing/2014/main" id="{FC701B99-03A8-4E10-8B9C-58CCB5883E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3999" y="5143499"/>
            <a:ext cx="4464619" cy="446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6386" name="Picture 2" descr="How to Convert Binary to Octal Number: 11 Steps (with Pictures)">
            <a:extLst>
              <a:ext uri="{FF2B5EF4-FFF2-40B4-BE49-F238E27FC236}">
                <a16:creationId xmlns:a16="http://schemas.microsoft.com/office/drawing/2014/main" id="{57FFB39D-9147-49B1-B5AB-D341B986F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73" y="1464515"/>
            <a:ext cx="9868263" cy="740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27E0A-0E62-4215-8E43-ADED47BC2F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/>
              <a:t>/44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71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154" name="Google Shape;154;p5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87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NUMBER SYSTEM /Computer Systems and Organization/BALAJI.K/CSE/SNSCE</a:t>
            </a:r>
            <a:endParaRPr/>
          </a:p>
        </p:txBody>
      </p:sp>
      <p:sp>
        <p:nvSpPr>
          <p:cNvPr id="10" name="Google Shape;149;p5">
            <a:extLst>
              <a:ext uri="{FF2B5EF4-FFF2-40B4-BE49-F238E27FC236}">
                <a16:creationId xmlns:a16="http://schemas.microsoft.com/office/drawing/2014/main" id="{487359E3-0C06-4418-AB1A-B65CE3ACFC77}"/>
              </a:ext>
            </a:extLst>
          </p:cNvPr>
          <p:cNvSpPr txBox="1"/>
          <p:nvPr/>
        </p:nvSpPr>
        <p:spPr>
          <a:xfrm>
            <a:off x="2286000" y="2268682"/>
            <a:ext cx="1295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4500"/>
            </a:pPr>
            <a:r>
              <a:rPr lang="en-US" sz="45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is the answer for 110101?</a:t>
            </a:r>
            <a:endParaRPr sz="45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Google Shape;161;p6">
            <a:extLst>
              <a:ext uri="{FF2B5EF4-FFF2-40B4-BE49-F238E27FC236}">
                <a16:creationId xmlns:a16="http://schemas.microsoft.com/office/drawing/2014/main" id="{A4D05689-E0A6-4347-B0AE-52AFD802F877}"/>
              </a:ext>
            </a:extLst>
          </p:cNvPr>
          <p:cNvSpPr txBox="1"/>
          <p:nvPr/>
        </p:nvSpPr>
        <p:spPr>
          <a:xfrm>
            <a:off x="2438400" y="571500"/>
            <a:ext cx="1295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>
              <a:buClr>
                <a:schemeClr val="dk1"/>
              </a:buClr>
              <a:buSzPts val="4500"/>
            </a:pPr>
            <a:r>
              <a:rPr lang="en-US" sz="45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Binary To Octal</a:t>
            </a:r>
            <a:endParaRPr sz="45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8204A6-72BC-44CD-8EAE-6152CBC868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r>
              <a:rPr lang="en-US"/>
              <a:t>/44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17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348</Words>
  <Application>Microsoft Office PowerPoint</Application>
  <PresentationFormat>Custom</PresentationFormat>
  <Paragraphs>72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COMPUPTER SNSACD</cp:lastModifiedBy>
  <cp:revision>38</cp:revision>
  <dcterms:created xsi:type="dcterms:W3CDTF">2006-08-16T00:00:00Z</dcterms:created>
  <dcterms:modified xsi:type="dcterms:W3CDTF">2021-10-04T13:50:46Z</dcterms:modified>
</cp:coreProperties>
</file>